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77" r:id="rId2"/>
    <p:sldId id="343" r:id="rId3"/>
    <p:sldId id="362" r:id="rId4"/>
    <p:sldId id="378" r:id="rId5"/>
    <p:sldId id="383" r:id="rId6"/>
    <p:sldId id="377" r:id="rId7"/>
    <p:sldId id="300" r:id="rId8"/>
    <p:sldId id="379" r:id="rId9"/>
    <p:sldId id="384" r:id="rId10"/>
    <p:sldId id="376" r:id="rId11"/>
    <p:sldId id="371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420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orient="horz" pos="1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9999FF"/>
    <a:srgbClr val="BCD6EE"/>
    <a:srgbClr val="FF00FF"/>
    <a:srgbClr val="FF4747"/>
    <a:srgbClr val="224B96"/>
    <a:srgbClr val="FF6565"/>
    <a:srgbClr val="85D455"/>
    <a:srgbClr val="FBC627"/>
    <a:srgbClr val="D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8" autoAdjust="0"/>
    <p:restoredTop sz="96391" autoAdjust="0"/>
  </p:normalViewPr>
  <p:slideViewPr>
    <p:cSldViewPr snapToGrid="0" showGuides="1">
      <p:cViewPr>
        <p:scale>
          <a:sx n="125" d="100"/>
          <a:sy n="125" d="100"/>
        </p:scale>
        <p:origin x="528" y="240"/>
      </p:cViewPr>
      <p:guideLst>
        <p:guide orient="horz" pos="935"/>
        <p:guide pos="340"/>
        <p:guide pos="5420"/>
        <p:guide orient="horz" pos="3997"/>
        <p:guide orient="horz" pos="11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1A2B8-ADB4-4AA0-9A7B-10C424E228DA}" type="datetimeFigureOut">
              <a:rPr lang="ko-KR" altLang="en-US" smtClean="0"/>
              <a:t>2020-12-08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0E338-C6DB-41CB-B856-703F3E80C5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72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A142-DDE3-4247-92BF-A6312C7952E7}" type="datetimeFigureOut">
              <a:rPr lang="ko-KR" altLang="en-US" smtClean="0"/>
              <a:pPr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BA142-DDE3-4247-92BF-A6312C7952E7}" type="datetimeFigureOut">
              <a:rPr lang="ko-KR" altLang="en-US" smtClean="0"/>
              <a:pPr/>
              <a:t>2020-12-08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D226-7F9A-4DC3-A83C-12592A1B21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15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586386" y="0"/>
            <a:ext cx="4557613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91702" y="1136141"/>
            <a:ext cx="5657243" cy="2974931"/>
            <a:chOff x="950728" y="2324618"/>
            <a:chExt cx="3512703" cy="1679274"/>
          </a:xfrm>
        </p:grpSpPr>
        <p:sp>
          <p:nvSpPr>
            <p:cNvPr id="8" name="직사각형 7"/>
            <p:cNvSpPr/>
            <p:nvPr/>
          </p:nvSpPr>
          <p:spPr>
            <a:xfrm>
              <a:off x="950728" y="2324618"/>
              <a:ext cx="3512703" cy="1679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        </a:t>
              </a:r>
              <a:r>
                <a:rPr lang="ko-KR" altLang="en-US" sz="3800" b="1" spc="-2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마이크로콘트롤러</a:t>
              </a:r>
              <a:endParaRPr lang="en-US" altLang="ko-KR" sz="3800" b="1" spc="-2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  <a:p>
              <a:pPr algn="r"/>
              <a:r>
                <a:rPr lang="ko-KR" altLang="en-US" sz="3800" b="1" spc="-2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기말프로젝트 </a:t>
              </a:r>
              <a:r>
                <a:rPr lang="ko-KR" altLang="en-US" sz="3800" b="1" spc="-20" dirty="0" err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16200000" scaled="1"/>
                    <a:tileRect/>
                  </a:gradFill>
                  <a:latin typeface="Century Gothic" panose="020B0502020202020204" pitchFamily="34" charset="0"/>
                  <a:ea typeface="KoPub돋움체 Light" panose="02020603020101020101" pitchFamily="18" charset="-127"/>
                </a:rPr>
                <a:t>최종발표</a:t>
              </a:r>
              <a:endParaRPr lang="ko-KR" altLang="en-US" sz="3800" b="1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16200000" scaled="1"/>
                  <a:tileRect/>
                </a:gra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38292" y="3642114"/>
              <a:ext cx="3001715" cy="2912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19118" y="4714637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20150339 </a:t>
            </a:r>
            <a:r>
              <a:rPr lang="ko-KR" altLang="en-US" sz="2000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김진민</a:t>
            </a:r>
            <a:endParaRPr lang="en-US" altLang="ko-KR" sz="2000" dirty="0" smtClean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2609" y="4111072"/>
            <a:ext cx="371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금오공과대학교</a:t>
            </a:r>
            <a:r>
              <a:rPr lang="en-US" altLang="ko-KR" sz="200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기계시스템공학과</a:t>
            </a:r>
            <a:endParaRPr lang="ko-KR" altLang="en-US" sz="200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3317" y="3270105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2020/12/09(</a:t>
            </a:r>
            <a:r>
              <a:rPr lang="ko-KR" altLang="en-US" sz="2000" i="1" dirty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수</a:t>
            </a:r>
            <a:r>
              <a:rPr lang="en-US" altLang="ko-KR" sz="2000" i="1" dirty="0" smtClean="0">
                <a:solidFill>
                  <a:schemeClr val="bg1">
                    <a:lumMod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)</a:t>
            </a:r>
            <a:endParaRPr lang="ko-KR" altLang="en-US" sz="2000" i="1" dirty="0">
              <a:solidFill>
                <a:schemeClr val="bg1">
                  <a:lumMod val="50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776" y="5306904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(phone : 010-6266-6099)</a:t>
            </a:r>
          </a:p>
          <a:p>
            <a:pPr algn="r"/>
            <a:r>
              <a:rPr lang="en-US" altLang="ko-KR" dirty="0" smtClean="0"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(mail : uiop3847@naver.com)</a:t>
            </a:r>
          </a:p>
        </p:txBody>
      </p:sp>
    </p:spTree>
    <p:extLst>
      <p:ext uri="{BB962C8B-B14F-4D97-AF65-F5344CB8AC3E}">
        <p14:creationId xmlns:p14="http://schemas.microsoft.com/office/powerpoint/2010/main" val="78569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구현 사진 및 데모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473859" y="1129307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25581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27856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22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구현 사진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5" y="3066823"/>
            <a:ext cx="2503955" cy="33386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56182" y="3481007"/>
            <a:ext cx="3342193" cy="25066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900904" y="3481006"/>
            <a:ext cx="3342192" cy="2506644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424406" y="2248635"/>
            <a:ext cx="2580112" cy="7455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250 &lt; 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p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otValue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 &lt; 500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라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(6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번째 버튼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누름</a:t>
            </a:r>
            <a:endParaRPr lang="ko-KR" altLang="en-US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237222" y="2248635"/>
            <a:ext cx="2580112" cy="7455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750 &lt; 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p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otValue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 &lt;1000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파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4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번째 버튼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누름</a:t>
            </a:r>
            <a:endParaRPr lang="ko-KR" altLang="en-US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81944" y="2248635"/>
            <a:ext cx="2580112" cy="7455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500 &lt; 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p</a:t>
            </a:r>
            <a:r>
              <a:rPr lang="en-US" altLang="ko-KR" dirty="0" err="1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otValue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 &lt; 750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ea typeface="문체부 제목 바탕체" panose="02030609000101010101" pitchFamily="17" charset="-127"/>
              </a:rPr>
              <a:t>레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(2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번째 버튼</a:t>
            </a:r>
            <a:r>
              <a:rPr lang="en-US" altLang="ko-KR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) </a:t>
            </a:r>
            <a:r>
              <a:rPr lang="ko-KR" altLang="en-US" dirty="0" smtClean="0">
                <a:solidFill>
                  <a:schemeClr val="tx1"/>
                </a:solidFill>
                <a:ea typeface="문체부 제목 바탕체" panose="02030609000101010101" pitchFamily="17" charset="-127"/>
              </a:rPr>
              <a:t>누름</a:t>
            </a:r>
            <a:endParaRPr lang="ko-KR" altLang="en-US" dirty="0">
              <a:solidFill>
                <a:schemeClr val="tx1"/>
              </a:solidFill>
              <a:ea typeface="문체부 제목 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3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4412343"/>
          </a:xfrm>
          <a:prstGeom prst="rect">
            <a:avLst/>
          </a:prstGeom>
          <a:gradFill>
            <a:gsLst>
              <a:gs pos="55000">
                <a:srgbClr val="F64136"/>
              </a:gs>
              <a:gs pos="100000">
                <a:srgbClr val="DD3C3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>
            <a:off x="0" y="0"/>
            <a:ext cx="9144000" cy="6858000"/>
          </a:xfrm>
          <a:prstGeom prst="rtTriangle">
            <a:avLst/>
          </a:prstGeom>
          <a:gradFill>
            <a:gsLst>
              <a:gs pos="55000">
                <a:srgbClr val="FFC928"/>
              </a:gs>
              <a:gs pos="100000">
                <a:srgbClr val="E9B000"/>
              </a:gs>
            </a:gsLst>
            <a:lin ang="5400000" scaled="1"/>
          </a:gradFill>
          <a:ln>
            <a:noFill/>
          </a:ln>
          <a:effectLst>
            <a:outerShdw blurRad="1270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/>
        </p:nvSpPr>
        <p:spPr>
          <a:xfrm flipH="1">
            <a:off x="0" y="0"/>
            <a:ext cx="9144000" cy="6858000"/>
          </a:xfrm>
          <a:prstGeom prst="rtTriangle">
            <a:avLst/>
          </a:prstGeom>
          <a:gradFill>
            <a:gsLst>
              <a:gs pos="100000">
                <a:srgbClr val="295BB3"/>
              </a:gs>
              <a:gs pos="55000">
                <a:srgbClr val="396DCB"/>
              </a:gs>
            </a:gsLst>
            <a:lin ang="5400000" scaled="1"/>
          </a:gradFill>
          <a:ln>
            <a:noFill/>
          </a:ln>
          <a:effectLst>
            <a:outerShdw blurRad="1270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3"/>
          <p:cNvGrpSpPr/>
          <p:nvPr/>
        </p:nvGrpSpPr>
        <p:grpSpPr>
          <a:xfrm flipH="1">
            <a:off x="2498165" y="1852960"/>
            <a:ext cx="4175771" cy="3143328"/>
            <a:chOff x="1232455" y="893443"/>
            <a:chExt cx="6725121" cy="5062362"/>
          </a:xfrm>
        </p:grpSpPr>
        <p:sp>
          <p:nvSpPr>
            <p:cNvPr id="12" name="직각 삼각형 11"/>
            <p:cNvSpPr/>
            <p:nvPr/>
          </p:nvSpPr>
          <p:spPr>
            <a:xfrm>
              <a:off x="1241420" y="893443"/>
              <a:ext cx="6716156" cy="5053611"/>
            </a:xfrm>
            <a:prstGeom prst="rtTriangle">
              <a:avLst/>
            </a:prstGeom>
            <a:gradFill>
              <a:gsLst>
                <a:gs pos="0">
                  <a:srgbClr val="3566C1"/>
                </a:gs>
                <a:gs pos="100000">
                  <a:srgbClr val="224B96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 flipH="1" flipV="1">
              <a:off x="1232455" y="902194"/>
              <a:ext cx="6716156" cy="5053611"/>
            </a:xfrm>
            <a:prstGeom prst="rtTriangle">
              <a:avLst/>
            </a:prstGeom>
            <a:solidFill>
              <a:schemeClr val="tx1">
                <a:alpha val="68000"/>
              </a:schemeClr>
            </a:solidFill>
            <a:ln>
              <a:noFill/>
            </a:ln>
            <a:effectLst>
              <a:outerShdw blurRad="127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190760" y="3154372"/>
            <a:ext cx="2762479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48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데모</a:t>
            </a:r>
            <a:endParaRPr lang="en-US" altLang="ko-KR" sz="48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0254" y1="60593" x2="40254" y2="60593"/>
                        <a14:foregroundMark x1="40466" y1="57627" x2="40466" y2="57627"/>
                        <a14:foregroundMark x1="44492" y1="62288" x2="44492" y2="62288"/>
                        <a14:foregroundMark x1="52754" y1="61229" x2="52754" y2="61229"/>
                        <a14:foregroundMark x1="52331" y1="56144" x2="52331" y2="56144"/>
                        <a14:foregroundMark x1="59322" y1="57839" x2="59322" y2="57839"/>
                        <a14:backgroundMark x1="27119" y1="15042" x2="27119" y2="15042"/>
                        <a14:backgroundMark x1="32203" y1="12288" x2="32203" y2="12288"/>
                        <a14:backgroundMark x1="16737" y1="25424" x2="16737" y2="25424"/>
                        <a14:backgroundMark x1="78390" y1="14831" x2="78390" y2="14831"/>
                        <a14:backgroundMark x1="85593" y1="21398" x2="85593" y2="21398"/>
                        <a14:backgroundMark x1="83475" y1="15042" x2="83475" y2="15042"/>
                        <a14:backgroundMark x1="86653" y1="11017" x2="86653" y2="11017"/>
                        <a14:backgroundMark x1="86653" y1="27542" x2="86653" y2="27542"/>
                        <a14:backgroundMark x1="86653" y1="29661" x2="86653" y2="29661"/>
                        <a14:backgroundMark x1="81144" y1="22669" x2="81144" y2="22669"/>
                        <a14:backgroundMark x1="79025" y1="19703" x2="79025" y2="19703"/>
                        <a14:backgroundMark x1="76059" y1="16737" x2="75636" y2="16102"/>
                        <a14:backgroundMark x1="74788" y1="14831" x2="73941" y2="14195"/>
                        <a14:backgroundMark x1="73093" y1="13559" x2="71398" y2="12500"/>
                        <a14:backgroundMark x1="71186" y1="12076" x2="71186" y2="12076"/>
                        <a14:backgroundMark x1="85593" y1="71186" x2="85593" y2="71186"/>
                        <a14:backgroundMark x1="83263" y1="73305" x2="83263" y2="73305"/>
                        <a14:backgroundMark x1="83051" y1="74153" x2="83051" y2="74153"/>
                        <a14:backgroundMark x1="81568" y1="75847" x2="81568" y2="75847"/>
                        <a14:backgroundMark x1="80508" y1="76907" x2="80085" y2="77331"/>
                        <a14:backgroundMark x1="71610" y1="84534" x2="71610" y2="84534"/>
                        <a14:backgroundMark x1="67585" y1="86441" x2="67585" y2="86441"/>
                        <a14:backgroundMark x1="64831" y1="87924" x2="64831" y2="87924"/>
                        <a14:backgroundMark x1="63983" y1="88347" x2="63983" y2="88347"/>
                        <a14:backgroundMark x1="62500" y1="87712" x2="62500" y2="87712"/>
                        <a14:backgroundMark x1="35593" y1="88559" x2="35593" y2="88559"/>
                        <a14:backgroundMark x1="30720" y1="86229" x2="30720" y2="86229"/>
                        <a14:backgroundMark x1="28178" y1="84110" x2="28178" y2="84110"/>
                        <a14:backgroundMark x1="12288" y1="67373" x2="12288" y2="67373"/>
                        <a14:backgroundMark x1="16314" y1="72246" x2="16314" y2="72246"/>
                        <a14:backgroundMark x1="11441" y1="63559" x2="11441" y2="635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842" y="5790344"/>
            <a:ext cx="929156" cy="92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 flipH="1">
            <a:off x="1" y="0"/>
            <a:ext cx="4586386" cy="6858000"/>
            <a:chOff x="3338284" y="0"/>
            <a:chExt cx="5805715" cy="6858000"/>
          </a:xfrm>
        </p:grpSpPr>
        <p:sp>
          <p:nvSpPr>
            <p:cNvPr id="6" name="직각 삼각형 5"/>
            <p:cNvSpPr/>
            <p:nvPr/>
          </p:nvSpPr>
          <p:spPr>
            <a:xfrm flipH="1" flipV="1">
              <a:off x="3338284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64136"/>
                </a:gs>
                <a:gs pos="100000">
                  <a:srgbClr val="DD3C32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직각 삼각형 4"/>
            <p:cNvSpPr/>
            <p:nvPr/>
          </p:nvSpPr>
          <p:spPr>
            <a:xfrm flipH="1">
              <a:off x="3338285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FFC928"/>
                </a:gs>
                <a:gs pos="100000">
                  <a:srgbClr val="E9B000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H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55000">
                  <a:srgbClr val="396DCB"/>
                </a:gs>
                <a:gs pos="100000">
                  <a:srgbClr val="1B4C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각 삼각형 2"/>
            <p:cNvSpPr/>
            <p:nvPr/>
          </p:nvSpPr>
          <p:spPr>
            <a:xfrm flipH="1" flipV="1">
              <a:off x="3802742" y="0"/>
              <a:ext cx="5341257" cy="6858000"/>
            </a:xfrm>
            <a:prstGeom prst="rtTriangle">
              <a:avLst/>
            </a:prstGeom>
            <a:gradFill>
              <a:gsLst>
                <a:gs pos="100000">
                  <a:srgbClr val="295BB3"/>
                </a:gs>
                <a:gs pos="55000">
                  <a:srgbClr val="396DCB"/>
                </a:gs>
              </a:gsLst>
              <a:lin ang="5400000" scaled="1"/>
            </a:gradFill>
            <a:ln>
              <a:noFill/>
            </a:ln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19475" y="1438753"/>
            <a:ext cx="4600136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          목차</a:t>
            </a:r>
            <a:endParaRPr lang="ko-KR" altLang="en-US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1.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부품 및 기능</a:t>
            </a:r>
            <a:endParaRPr lang="en-US" altLang="ko-KR" sz="2000" b="1" dirty="0" smtClean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2.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코드</a:t>
            </a:r>
            <a:endParaRPr lang="ko-KR" altLang="en-US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0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>
              <a:defRPr/>
            </a:pPr>
            <a:r>
              <a:rPr lang="en-US" altLang="ko-KR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Chapter 3. </a:t>
            </a:r>
            <a:r>
              <a:rPr lang="ko-KR" altLang="en-US" sz="2000" b="1" dirty="0" smtClean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사진 및 데모</a:t>
            </a: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514350" indent="-514350">
              <a:buAutoNum type="arabicPeriod"/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lvl="0">
              <a:defRPr/>
            </a:pPr>
            <a:endParaRPr lang="en-US" altLang="ko-KR" sz="28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5781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82980" y="3269245"/>
            <a:ext cx="6994794" cy="1966345"/>
            <a:chOff x="1535697" y="2241713"/>
            <a:chExt cx="6186708" cy="1966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모서리가 둥근 직사각형 22"/>
            <p:cNvSpPr/>
            <p:nvPr/>
          </p:nvSpPr>
          <p:spPr>
            <a:xfrm>
              <a:off x="1787523" y="2241713"/>
              <a:ext cx="5781675" cy="19663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35697" y="2747831"/>
              <a:ext cx="618670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“ </a:t>
              </a:r>
              <a:r>
                <a:rPr lang="ko-KR" altLang="en-US" sz="2800" b="1" dirty="0" err="1" smtClean="0">
                  <a:latin typeface="08서울남산체 B" panose="02020603020101020101" pitchFamily="18" charset="-127"/>
                  <a:ea typeface="KoPub돋움체 Light" panose="02020603020101020101"/>
                </a:rPr>
                <a:t>부저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,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버튼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, 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LCD, LED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등을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활용하여</a:t>
              </a:r>
              <a:endParaRPr lang="en-US" altLang="ko-KR" sz="2800" b="1" dirty="0" smtClean="0">
                <a:latin typeface="08서울남산체 B" panose="02020603020101020101" pitchFamily="18" charset="-127"/>
                <a:ea typeface="KoPub돋움체 Light" panose="02020603020101020101"/>
              </a:endParaRPr>
            </a:p>
            <a:p>
              <a:pPr lvl="0" algn="ctr">
                <a:defRPr/>
              </a:pPr>
              <a:r>
                <a:rPr lang="ko-KR" altLang="en-US" sz="2800" b="1" u="sng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음계 변환이 가능한 </a:t>
              </a:r>
              <a:r>
                <a:rPr lang="ko-KR" altLang="en-US" sz="2800" b="1" u="sng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피아노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ko-KR" altLang="en-US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구현</a:t>
              </a:r>
              <a:r>
                <a:rPr lang="en-US" altLang="ko-KR" sz="2800" b="1" dirty="0" smtClean="0">
                  <a:latin typeface="08서울남산체 B" panose="02020603020101020101" pitchFamily="18" charset="-127"/>
                  <a:ea typeface="KoPub돋움체 Light" panose="02020603020101020101"/>
                </a:rPr>
                <a:t>”</a:t>
              </a:r>
              <a:endParaRPr lang="en-US" altLang="ko-KR" sz="2800" dirty="0"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sp>
        <p:nvSpPr>
          <p:cNvPr id="2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주제 선정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219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5834563" y="2733684"/>
            <a:ext cx="3187783" cy="3544114"/>
          </a:xfrm>
          <a:prstGeom prst="roundRect">
            <a:avLst>
              <a:gd name="adj" fmla="val 11470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84" name="Picture 6" descr="아두이노 가변저항 포텐션미터 - 옥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25" y="4187703"/>
            <a:ext cx="885155" cy="8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5" name="그룹 84"/>
          <p:cNvGrpSpPr/>
          <p:nvPr/>
        </p:nvGrpSpPr>
        <p:grpSpPr>
          <a:xfrm>
            <a:off x="320577" y="4338792"/>
            <a:ext cx="989802" cy="623569"/>
            <a:chOff x="3478400" y="2864870"/>
            <a:chExt cx="1544278" cy="1177192"/>
          </a:xfrm>
        </p:grpSpPr>
        <p:pic>
          <p:nvPicPr>
            <p:cNvPr id="86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8" name="TextBox 13"/>
          <p:cNvSpPr txBox="1"/>
          <p:nvPr/>
        </p:nvSpPr>
        <p:spPr>
          <a:xfrm>
            <a:off x="3604108" y="3835331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LED(3EA)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89" name="TextBox 13"/>
          <p:cNvSpPr txBox="1"/>
          <p:nvPr/>
        </p:nvSpPr>
        <p:spPr>
          <a:xfrm>
            <a:off x="276503" y="4994203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0" name="TextBox 13"/>
          <p:cNvSpPr txBox="1"/>
          <p:nvPr/>
        </p:nvSpPr>
        <p:spPr>
          <a:xfrm>
            <a:off x="3486533" y="4985048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가변저항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6271822" y="2411044"/>
            <a:ext cx="2425124" cy="473397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추가 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부품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61095" y="2733684"/>
            <a:ext cx="5580376" cy="3544114"/>
          </a:xfrm>
          <a:prstGeom prst="roundRect">
            <a:avLst>
              <a:gd name="adj" fmla="val 13895"/>
            </a:avLst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1407622" y="2407847"/>
            <a:ext cx="3227840" cy="47339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2000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2000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구성품</a:t>
            </a:r>
            <a:endParaRPr lang="ko-KR" altLang="en-US" sz="2000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4" name="Picture 8" descr="아두이노 보드 - 위키백과, 우리 모두의 백과사전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07" y="3027414"/>
            <a:ext cx="1314977" cy="86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2" descr="브레드보드(BreadBoard) 사용법 - 전자회로 :: BinGoon의 소소한(?) 일상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086" y="3180016"/>
            <a:ext cx="1800846" cy="58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13"/>
          <p:cNvSpPr txBox="1"/>
          <p:nvPr/>
        </p:nvSpPr>
        <p:spPr>
          <a:xfrm>
            <a:off x="-114975" y="3925089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아두이노</a:t>
            </a:r>
            <a:r>
              <a:rPr lang="ko-KR" altLang="en-US" sz="1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</a:t>
            </a: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우노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97" name="TextBox 13"/>
          <p:cNvSpPr txBox="1"/>
          <p:nvPr/>
        </p:nvSpPr>
        <p:spPr>
          <a:xfrm>
            <a:off x="1722839" y="3925089"/>
            <a:ext cx="2157339" cy="254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브레드보드</a:t>
            </a:r>
            <a:endParaRPr lang="ko-KR" altLang="en-US" sz="1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78" y="3126653"/>
            <a:ext cx="667893" cy="667893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1" y="5354602"/>
            <a:ext cx="915825" cy="601254"/>
          </a:xfrm>
          <a:prstGeom prst="rect">
            <a:avLst/>
          </a:prstGeom>
        </p:spPr>
      </p:pic>
      <p:sp>
        <p:nvSpPr>
          <p:cNvPr id="100" name="TextBox 13"/>
          <p:cNvSpPr txBox="1"/>
          <p:nvPr/>
        </p:nvSpPr>
        <p:spPr>
          <a:xfrm>
            <a:off x="12783" y="5894925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LCD(1EA)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63" y="4367488"/>
            <a:ext cx="643588" cy="643588"/>
          </a:xfrm>
          <a:prstGeom prst="rect">
            <a:avLst/>
          </a:prstGeom>
        </p:spPr>
      </p:pic>
      <p:sp>
        <p:nvSpPr>
          <p:cNvPr id="102" name="TextBox 13"/>
          <p:cNvSpPr txBox="1"/>
          <p:nvPr/>
        </p:nvSpPr>
        <p:spPr>
          <a:xfrm>
            <a:off x="1942873" y="4985048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부저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(1EA)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6494583" y="3835331"/>
            <a:ext cx="989802" cy="623569"/>
            <a:chOff x="3478400" y="2864870"/>
            <a:chExt cx="1544278" cy="1177192"/>
          </a:xfrm>
        </p:grpSpPr>
        <p:pic>
          <p:nvPicPr>
            <p:cNvPr id="104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3"/>
          <p:cNvSpPr txBox="1"/>
          <p:nvPr/>
        </p:nvSpPr>
        <p:spPr>
          <a:xfrm>
            <a:off x="6405716" y="4582525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푸시버튼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(4EA)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7408983" y="3835331"/>
            <a:ext cx="989802" cy="623569"/>
            <a:chOff x="3478400" y="2864870"/>
            <a:chExt cx="1544278" cy="1177192"/>
          </a:xfrm>
        </p:grpSpPr>
        <p:pic>
          <p:nvPicPr>
            <p:cNvPr id="108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0" name="그룹 109"/>
          <p:cNvGrpSpPr/>
          <p:nvPr/>
        </p:nvGrpSpPr>
        <p:grpSpPr>
          <a:xfrm>
            <a:off x="1250958" y="4338792"/>
            <a:ext cx="989802" cy="623569"/>
            <a:chOff x="3478400" y="2864870"/>
            <a:chExt cx="1544278" cy="1177192"/>
          </a:xfrm>
        </p:grpSpPr>
        <p:pic>
          <p:nvPicPr>
            <p:cNvPr id="111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400" y="2864870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지식발전소 - [아두이노 강좌] 06. 푸쉬버튼을 이용한 디지털 입력하기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799" y="3149183"/>
              <a:ext cx="892879" cy="8928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1949" y="5396490"/>
            <a:ext cx="527493" cy="517477"/>
          </a:xfrm>
          <a:prstGeom prst="rect">
            <a:avLst/>
          </a:prstGeom>
        </p:spPr>
      </p:pic>
      <p:sp>
        <p:nvSpPr>
          <p:cNvPr id="114" name="TextBox 13"/>
          <p:cNvSpPr txBox="1"/>
          <p:nvPr/>
        </p:nvSpPr>
        <p:spPr>
          <a:xfrm>
            <a:off x="1278236" y="5899262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1K </a:t>
            </a: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저항</a:t>
            </a:r>
            <a:r>
              <a:rPr lang="en-US" altLang="ko-KR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(3EA)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5" name="Picture 10" descr="여러 가지 색상의 케이블 로트, 점프 와이어 점퍼 Arduino 브레드 보드, 와이어, 기타, 전자 제품, 전기 전선 케이블 png |  PNGWi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052" b="89870" l="10000" r="90000">
                        <a14:foregroundMark x1="31848" y1="4052" x2="31848" y2="4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31" y="5406150"/>
            <a:ext cx="855181" cy="6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3"/>
          <p:cNvSpPr txBox="1"/>
          <p:nvPr/>
        </p:nvSpPr>
        <p:spPr>
          <a:xfrm>
            <a:off x="2554040" y="5892979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점퍼선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117" name="Picture 14" descr="아두이노 케이블 연결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062" y="5255735"/>
            <a:ext cx="757723" cy="75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3"/>
          <p:cNvSpPr txBox="1"/>
          <p:nvPr/>
        </p:nvSpPr>
        <p:spPr>
          <a:xfrm>
            <a:off x="3758223" y="5908244"/>
            <a:ext cx="2157339" cy="27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케이블</a:t>
            </a:r>
            <a:endParaRPr lang="ko-KR" altLang="en-US" sz="16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sp>
        <p:nvSpPr>
          <p:cNvPr id="12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소요 부품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43045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err="1" smtClean="0">
                <a:latin typeface="08서울남산체 B" panose="02020603020101020101" pitchFamily="18" charset="-127"/>
                <a:ea typeface="KoPub돋움체 Light" panose="02020603020101020101"/>
              </a:rPr>
              <a:t>부품별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 기능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88674" y="2801655"/>
            <a:ext cx="3522518" cy="738554"/>
            <a:chOff x="880162" y="6035040"/>
            <a:chExt cx="6871135" cy="738554"/>
          </a:xfrm>
          <a:solidFill>
            <a:schemeClr val="accent2"/>
          </a:solidFill>
        </p:grpSpPr>
        <p:sp>
          <p:nvSpPr>
            <p:cNvPr id="51" name="모서리가 둥근 직사각형 50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0162" y="6235740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가변저항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범위에 따라 음계 조절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5315990" y="2809387"/>
            <a:ext cx="3522518" cy="738554"/>
            <a:chOff x="880162" y="6035040"/>
            <a:chExt cx="6871135" cy="738554"/>
          </a:xfrm>
          <a:solidFill>
            <a:schemeClr val="accent1"/>
          </a:solidFill>
        </p:grpSpPr>
        <p:sp>
          <p:nvSpPr>
            <p:cNvPr id="54" name="모서리가 둥근 직사각형 53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80162" y="6237137"/>
              <a:ext cx="637799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1~8</a:t>
              </a: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번 스위치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건반 역할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947480" y="3830832"/>
            <a:ext cx="3522518" cy="738554"/>
            <a:chOff x="880162" y="6035040"/>
            <a:chExt cx="6871135" cy="738554"/>
          </a:xfrm>
          <a:solidFill>
            <a:schemeClr val="accent6"/>
          </a:solidFill>
        </p:grpSpPr>
        <p:sp>
          <p:nvSpPr>
            <p:cNvPr id="57" name="모서리가 둥근 직사각형 56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80162" y="6235040"/>
              <a:ext cx="6282797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ko-KR" altLang="en-US" sz="1600" b="1" dirty="0" err="1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부저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음을 소리로 출력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288674" y="4842120"/>
            <a:ext cx="3522518" cy="738554"/>
            <a:chOff x="880162" y="6035040"/>
            <a:chExt cx="6871135" cy="738554"/>
          </a:xfrm>
          <a:solidFill>
            <a:srgbClr val="9999FF"/>
          </a:solidFill>
        </p:grpSpPr>
        <p:sp>
          <p:nvSpPr>
            <p:cNvPr id="60" name="모서리가 둥근 직사각형 59"/>
            <p:cNvSpPr/>
            <p:nvPr/>
          </p:nvSpPr>
          <p:spPr>
            <a:xfrm>
              <a:off x="880162" y="6035040"/>
              <a:ext cx="6871135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80162" y="6235040"/>
              <a:ext cx="6871135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LED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켜진 개수로 음계의 상태 표시 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46371" y="4842120"/>
            <a:ext cx="3661755" cy="738554"/>
            <a:chOff x="880162" y="6035040"/>
            <a:chExt cx="7061663" cy="738554"/>
          </a:xfrm>
          <a:solidFill>
            <a:srgbClr val="FFC000"/>
          </a:solidFill>
        </p:grpSpPr>
        <p:sp>
          <p:nvSpPr>
            <p:cNvPr id="63" name="모서리가 둥근 직사각형 62"/>
            <p:cNvSpPr/>
            <p:nvPr/>
          </p:nvSpPr>
          <p:spPr>
            <a:xfrm>
              <a:off x="880162" y="6035040"/>
              <a:ext cx="7061663" cy="738554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ea typeface="KoPub돋움체 Light" panose="02020603020101020101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80164" y="6235040"/>
              <a:ext cx="7061661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☞ </a:t>
              </a:r>
              <a:r>
                <a:rPr lang="en-US" altLang="ko-KR" sz="1600" b="1" dirty="0" smtClean="0">
                  <a:solidFill>
                    <a:schemeClr val="bg1"/>
                  </a:solidFill>
                  <a:latin typeface="08서울남산체 B" panose="02020603020101020101" pitchFamily="18" charset="-127"/>
                  <a:ea typeface="KoPub돋움체 Light" panose="02020603020101020101"/>
                </a:rPr>
                <a:t>LCD 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옥타브</a:t>
              </a:r>
              <a:r>
                <a:rPr lang="en-US" altLang="ko-KR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  <a:ea typeface="KoPub돋움체 Light" panose="02020603020101020101"/>
                  <a:sym typeface="Wingdings" panose="05000000000000000000" pitchFamily="2" charset="2"/>
                </a:rPr>
                <a:t>음높이 표시</a:t>
              </a:r>
              <a:endParaRPr lang="en-US" altLang="ko-KR" sz="1600" dirty="0">
                <a:solidFill>
                  <a:schemeClr val="bg1"/>
                </a:solidFill>
                <a:latin typeface="08서울남산체 B" panose="02020603020101020101" pitchFamily="18" charset="-127"/>
                <a:ea typeface="KoPub돋움체 Light" panose="0202060302010102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10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부품 및 기능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1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2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91855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 pitchFamily="18" charset="-127"/>
              </a:rPr>
              <a:t>3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9579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TextBox 13"/>
          <p:cNvSpPr txBox="1"/>
          <p:nvPr/>
        </p:nvSpPr>
        <p:spPr>
          <a:xfrm>
            <a:off x="536927" y="1635060"/>
            <a:ext cx="77331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*</a:t>
            </a:r>
            <a:r>
              <a:rPr lang="ko-KR" altLang="en-US" sz="2400" b="1" dirty="0" smtClean="0">
                <a:latin typeface="08서울남산체 B" panose="02020603020101020101" pitchFamily="18" charset="-127"/>
                <a:ea typeface="KoPub돋움체 Light" panose="02020603020101020101"/>
              </a:rPr>
              <a:t>회로도</a:t>
            </a:r>
            <a:endParaRPr lang="ko-KR" altLang="en-US" sz="2400" b="1" dirty="0">
              <a:latin typeface="08서울남산체 B" panose="02020603020101020101" pitchFamily="18" charset="-127"/>
              <a:ea typeface="KoPub돋움체 Light" panose="02020603020101020101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827" y="2214898"/>
            <a:ext cx="4546600" cy="423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" y="1472897"/>
            <a:ext cx="9146148" cy="5385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 </a:t>
            </a:r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(Visual Studio Code </a:t>
            </a:r>
            <a:r>
              <a:rPr lang="ko-KR" altLang="en-US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이용</a:t>
            </a:r>
            <a:r>
              <a:rPr lang="en-US" altLang="ko-KR" sz="32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)</a:t>
            </a:r>
            <a:endParaRPr lang="en-US" altLang="ko-KR" sz="3200" b="1" spc="-5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6887"/>
            <a:ext cx="7285944" cy="53411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56" y="1845143"/>
            <a:ext cx="4848225" cy="3352800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>
          <a:xfrm>
            <a:off x="3424746" y="1812249"/>
            <a:ext cx="4715336" cy="3385693"/>
          </a:xfrm>
          <a:prstGeom prst="roundRect">
            <a:avLst>
              <a:gd name="adj" fmla="val 336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77481" y="2009135"/>
            <a:ext cx="3735229" cy="581891"/>
          </a:xfrm>
          <a:prstGeom prst="roundRect">
            <a:avLst>
              <a:gd name="adj" fmla="val 8458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777481" y="2645082"/>
            <a:ext cx="3735229" cy="1754438"/>
          </a:xfrm>
          <a:prstGeom prst="roundRect">
            <a:avLst>
              <a:gd name="adj" fmla="val 8458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26275" y="4523223"/>
            <a:ext cx="3786435" cy="582788"/>
          </a:xfrm>
          <a:prstGeom prst="roundRect">
            <a:avLst>
              <a:gd name="adj" fmla="val 17008"/>
            </a:avLst>
          </a:prstGeom>
          <a:noFill/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5069637" y="1968206"/>
            <a:ext cx="244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6"/>
                </a:solidFill>
              </a:rPr>
              <a:t>① </a:t>
            </a:r>
            <a:r>
              <a:rPr lang="en-US" altLang="ko-KR" sz="3600" dirty="0" smtClean="0">
                <a:solidFill>
                  <a:schemeClr val="accent6"/>
                </a:solidFill>
              </a:rPr>
              <a:t>setup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69637" y="3047306"/>
            <a:ext cx="244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/>
                </a:solidFill>
              </a:rPr>
              <a:t>② </a:t>
            </a:r>
            <a:r>
              <a:rPr lang="en-US" altLang="ko-KR" sz="3600" dirty="0" smtClean="0">
                <a:solidFill>
                  <a:schemeClr val="accent4"/>
                </a:solidFill>
              </a:rPr>
              <a:t>function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64685" y="4491451"/>
            <a:ext cx="2448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9999FF"/>
                </a:solidFill>
              </a:rPr>
              <a:t>③ </a:t>
            </a:r>
            <a:r>
              <a:rPr lang="en-US" altLang="ko-KR" sz="3600" dirty="0" smtClean="0">
                <a:solidFill>
                  <a:srgbClr val="9999FF"/>
                </a:solidFill>
              </a:rPr>
              <a:t>loop</a:t>
            </a:r>
            <a:endParaRPr lang="ko-KR" altLang="en-US" sz="3600" dirty="0">
              <a:solidFill>
                <a:srgbClr val="9999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7962" y="2044917"/>
            <a:ext cx="195744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</a:rPr>
              <a:t>initial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</a:rPr>
              <a:t>setting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14554" y="5866790"/>
            <a:ext cx="6861657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556" y1="48387" x2="55556" y2="483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416" y="1456610"/>
            <a:ext cx="683196" cy="5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7" grpId="0"/>
      <p:bldP spid="55" grpId="0"/>
      <p:bldP spid="56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" y="1472897"/>
            <a:ext cx="9146148" cy="5385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 </a:t>
            </a: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(Visual Studio Code </a:t>
            </a:r>
            <a:r>
              <a:rPr lang="ko-KR" altLang="en-US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이용</a:t>
            </a: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4815" y="1528855"/>
            <a:ext cx="2794920" cy="3348583"/>
          </a:xfrm>
          <a:prstGeom prst="roundRect">
            <a:avLst>
              <a:gd name="adj" fmla="val 5916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2705" y="1538275"/>
            <a:ext cx="6125095" cy="5293531"/>
          </a:xfrm>
          <a:prstGeom prst="roundRect">
            <a:avLst>
              <a:gd name="adj" fmla="val 4732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4867"/>
          <a:stretch/>
        </p:blipFill>
        <p:spPr>
          <a:xfrm>
            <a:off x="116189" y="1687124"/>
            <a:ext cx="2656252" cy="2769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23404" y="14353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6"/>
                </a:solidFill>
              </a:rPr>
              <a:t>①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128"/>
          <a:stretch/>
        </p:blipFill>
        <p:spPr>
          <a:xfrm>
            <a:off x="2987783" y="1700644"/>
            <a:ext cx="3036519" cy="4843031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280" y="1700644"/>
            <a:ext cx="2945304" cy="123709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156" y="3888373"/>
            <a:ext cx="2922001" cy="1331327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5984386" y="2837692"/>
            <a:ext cx="1125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/>
                </a:solidFill>
              </a:rPr>
              <a:t>②</a:t>
            </a:r>
            <a:r>
              <a:rPr lang="en-US" altLang="ko-KR" sz="3600" dirty="0" smtClean="0">
                <a:solidFill>
                  <a:schemeClr val="accent4"/>
                </a:solidFill>
              </a:rPr>
              <a:t>-1 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84386" y="1700644"/>
            <a:ext cx="93788" cy="123709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020045" y="5218331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4"/>
                </a:solidFill>
              </a:rPr>
              <a:t>②</a:t>
            </a:r>
            <a:r>
              <a:rPr lang="en-US" altLang="ko-KR" sz="3600" dirty="0" smtClean="0">
                <a:solidFill>
                  <a:schemeClr val="accent4"/>
                </a:solidFill>
              </a:rPr>
              <a:t>-2</a:t>
            </a:r>
            <a:endParaRPr lang="ko-KR" alt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48" y="1472897"/>
            <a:ext cx="9146148" cy="538510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80975"/>
          </a:xfrm>
          <a:prstGeom prst="rect">
            <a:avLst/>
          </a:prstGeom>
          <a:solidFill>
            <a:srgbClr val="1B3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180975"/>
            <a:ext cx="9144000" cy="1257300"/>
          </a:xfrm>
          <a:prstGeom prst="rect">
            <a:avLst/>
          </a:prstGeom>
          <a:gradFill flip="none" rotWithShape="1">
            <a:gsLst>
              <a:gs pos="100000">
                <a:srgbClr val="295BB3"/>
              </a:gs>
              <a:gs pos="55000">
                <a:srgbClr val="396DCB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KoPub돋움체 Light" panose="02020603020101020101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2485" y="449344"/>
            <a:ext cx="6204322" cy="5350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코드 </a:t>
            </a: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(Visual Studio Code </a:t>
            </a:r>
            <a:r>
              <a:rPr lang="ko-KR" altLang="en-US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이용</a:t>
            </a:r>
            <a:r>
              <a:rPr lang="en-US" altLang="ko-KR" sz="3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1438275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0092" y="1114282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149922" y="1113444"/>
            <a:ext cx="26577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entury Gothic" panose="020B0502020202020204" pitchFamily="34" charset="0"/>
                <a:ea typeface="KoPub돋움체 Light" panose="02020603020101020101"/>
              </a:rPr>
              <a:t>2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91856" y="1114282"/>
            <a:ext cx="26577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40000"/>
                  </a:schemeClr>
                </a:solidFill>
                <a:latin typeface="Century Gothic" panose="020B0502020202020204" pitchFamily="34" charset="0"/>
                <a:ea typeface="KoPub돋움체 Light" panose="02020603020101020101"/>
              </a:rPr>
              <a:t>3</a:t>
            </a:r>
            <a:endParaRPr lang="en-US" altLang="ko-KR" sz="1200" spc="-3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40000"/>
                </a:schemeClr>
              </a:solidFill>
              <a:latin typeface="Century Gothic" panose="020B0502020202020204" pitchFamily="34" charset="0"/>
              <a:ea typeface="KoPub돋움체 Light" panose="02020603020101020101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912773" y="1419940"/>
            <a:ext cx="757784" cy="96947"/>
          </a:xfrm>
          <a:prstGeom prst="roundRect">
            <a:avLst>
              <a:gd name="adj" fmla="val 50000"/>
            </a:avLst>
          </a:prstGeom>
          <a:solidFill>
            <a:srgbClr val="F340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KoPub돋움체 Light" panose="02020603020101020101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95250" y="2276335"/>
            <a:ext cx="8916049" cy="3202750"/>
          </a:xfrm>
          <a:prstGeom prst="roundRect">
            <a:avLst>
              <a:gd name="adj" fmla="val 3201"/>
            </a:avLst>
          </a:prstGeom>
          <a:noFill/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364968" y="219772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9999FF"/>
                </a:solidFill>
              </a:rPr>
              <a:t>③</a:t>
            </a:r>
            <a:endParaRPr lang="ko-KR" altLang="en-US" sz="3600" dirty="0">
              <a:solidFill>
                <a:srgbClr val="9999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50623"/>
          <a:stretch/>
        </p:blipFill>
        <p:spPr>
          <a:xfrm>
            <a:off x="3291856" y="2682365"/>
            <a:ext cx="2762414" cy="27672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49398"/>
          <a:stretch/>
        </p:blipFill>
        <p:spPr>
          <a:xfrm>
            <a:off x="5752996" y="2652921"/>
            <a:ext cx="2724238" cy="27967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6235"/>
          <a:stretch/>
        </p:blipFill>
        <p:spPr>
          <a:xfrm>
            <a:off x="162020" y="2682365"/>
            <a:ext cx="3263440" cy="187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5429</TotalTime>
  <Words>256</Words>
  <Application>Microsoft Office PowerPoint</Application>
  <PresentationFormat>화면 슬라이드 쇼(4:3)</PresentationFormat>
  <Paragraphs>88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08서울남산체 B</vt:lpstr>
      <vt:lpstr>08서울남산체 M</vt:lpstr>
      <vt:lpstr>KoPub돋움체 Light</vt:lpstr>
      <vt:lpstr>맑은 고딕</vt:lpstr>
      <vt:lpstr>문체부 제목 바탕체</vt:lpstr>
      <vt:lpstr>휴먼둥근헤드라인</vt:lpstr>
      <vt:lpstr>Arial</vt:lpstr>
      <vt:lpstr>Calibri</vt:lpstr>
      <vt:lpstr>Calibri Light</vt:lpstr>
      <vt:lpstr>Century Gothic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피티위즈(주)</dc:creator>
  <cp:lastModifiedBy>김 진민</cp:lastModifiedBy>
  <cp:revision>303</cp:revision>
  <dcterms:created xsi:type="dcterms:W3CDTF">2016-02-24T04:27:43Z</dcterms:created>
  <dcterms:modified xsi:type="dcterms:W3CDTF">2020-12-08T05:00:39Z</dcterms:modified>
</cp:coreProperties>
</file>